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sldIdLst>
    <p:sldId id="258" r:id="rId5"/>
    <p:sldId id="261" r:id="rId6"/>
    <p:sldId id="264" r:id="rId7"/>
    <p:sldId id="285" r:id="rId8"/>
    <p:sldId id="267" r:id="rId9"/>
    <p:sldId id="266" r:id="rId10"/>
    <p:sldId id="279" r:id="rId11"/>
    <p:sldId id="268" r:id="rId12"/>
    <p:sldId id="272" r:id="rId13"/>
    <p:sldId id="278" r:id="rId14"/>
    <p:sldId id="280" r:id="rId15"/>
    <p:sldId id="271" r:id="rId16"/>
    <p:sldId id="281" r:id="rId17"/>
    <p:sldId id="274" r:id="rId18"/>
    <p:sldId id="282" r:id="rId19"/>
    <p:sldId id="275" r:id="rId20"/>
    <p:sldId id="283" r:id="rId21"/>
    <p:sldId id="284" r:id="rId22"/>
    <p:sldId id="273" r:id="rId23"/>
    <p:sldId id="276" r:id="rId24"/>
    <p:sldId id="265" r:id="rId25"/>
    <p:sldId id="262" r:id="rId26"/>
    <p:sldId id="27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16FE790-B42B-A20D-F670-E78300B732CA}" name="Anshul T Tambay" initials="AT" userId="S::anshul37@uw.edu::7c216c68-1e7f-491e-892c-58f7ab1faa70" providerId="AD"/>
  <p188:author id="{1DC275B4-0A62-7303-A692-ABB4211AEC61}" name="Vani Mandava" initials="" userId="S::vani1@uw.edu::6310175f-c1eb-4fb4-94e9-a94c0f65ff2a" providerId="AD"/>
  <p188:author id="{0D7759F9-A516-21DF-CC56-FC366F6B42E6}" name="David A Beck" initials="DB" userId="S::dacb@uw.edu::6bd686d7-7a4e-42b7-b67b-8693844c6b2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66FF"/>
    <a:srgbClr val="5B3F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63"/>
    <p:restoredTop sz="94689"/>
  </p:normalViewPr>
  <p:slideViewPr>
    <p:cSldViewPr snapToGrid="0">
      <p:cViewPr varScale="1">
        <p:scale>
          <a:sx n="147" d="100"/>
          <a:sy n="147" d="100"/>
        </p:scale>
        <p:origin x="512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jpg>
</file>

<file path=ppt/media/image21.gif>
</file>

<file path=ppt/media/image22.gif>
</file>

<file path=ppt/media/image23.gif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271249-2153-4925-B176-A1F1F58A19AE}" type="datetimeFigureOut">
              <a:t>8/2/24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0001F-2008-4F86-B63A-63E7F44AECF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82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Hi! Good morning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001F-2008-4F86-B63A-63E7F44AEC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73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001F-2008-4F86-B63A-63E7F44AEC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76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our goals with Project Management? Keep in mind this tutorial is far more functional than theoretical. More "how', using GH. Than "larger themes"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001F-2008-4F86-B63A-63E7F44AEC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18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 the following tools I will show, please note that you should only take on what is useful. There's a reason they're called bells and whistles and not gears and pistons.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001F-2008-4F86-B63A-63E7F44AEC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11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001F-2008-4F86-B63A-63E7F44AEC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866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974D7-5B6F-EABF-D3A4-FBEA78D36C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A0221B-8088-E44E-7AAA-ACFED99B4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1AC64-6F32-E3B3-87B7-250622BC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F0459-1C60-2912-186F-D4C6C0E85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67227-DD67-869D-A007-DBF954FB2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A027CD-B26B-B82A-0ED1-2B1059E66937}"/>
              </a:ext>
            </a:extLst>
          </p:cNvPr>
          <p:cNvSpPr/>
          <p:nvPr userDrawn="1"/>
        </p:nvSpPr>
        <p:spPr>
          <a:xfrm>
            <a:off x="1524000" y="3478658"/>
            <a:ext cx="9144000" cy="12338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773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690C1-F299-A58A-5C01-3E3FB7E1C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2B2D6E-77A9-ADD3-D099-0C1E0C7931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B9758-777E-9C58-A863-E161826B6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36A43-9002-9A04-0962-A50BA1ABC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AF83D-D76D-E102-6074-980531C4D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6BA6EF-08FC-9E86-5821-8AFDE790D29B}"/>
              </a:ext>
            </a:extLst>
          </p:cNvPr>
          <p:cNvSpPr/>
          <p:nvPr userDrawn="1"/>
        </p:nvSpPr>
        <p:spPr>
          <a:xfrm>
            <a:off x="184726" y="1702245"/>
            <a:ext cx="11803058" cy="12338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46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1025D0-3724-4971-89C7-90C3CB3F85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AD3637-4747-7D3C-8FEF-AF72A2027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C774E-F5D7-C617-A0DE-D731694AB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263E9-0711-C5DE-A9B1-D1AA24A48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E9CC6-C180-D845-9CF4-93C767E6E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296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x48 Trifold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6403" y="1254452"/>
            <a:ext cx="2832365" cy="536728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488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90220" indent="-111623">
              <a:defRPr sz="488">
                <a:latin typeface="Trebuchet MS" pitchFamily="34" charset="0"/>
              </a:defRPr>
            </a:lvl2pPr>
            <a:lvl3pPr marL="401843" indent="-111623">
              <a:defRPr sz="488">
                <a:latin typeface="Trebuchet MS" pitchFamily="34" charset="0"/>
              </a:defRPr>
            </a:lvl3pPr>
            <a:lvl4pPr marL="524628" indent="-122785">
              <a:defRPr sz="488">
                <a:latin typeface="Trebuchet MS" pitchFamily="34" charset="0"/>
              </a:defRPr>
            </a:lvl4pPr>
            <a:lvl5pPr marL="613926" indent="-89298">
              <a:defRPr sz="488">
                <a:latin typeface="Trebuchet MS" pitchFamily="34" charset="0"/>
              </a:defRPr>
            </a:lvl5pPr>
          </a:lstStyle>
          <a:p>
            <a:pPr lvl="0"/>
            <a:r>
              <a:rPr lang="en-US"/>
              <a:t>Type in or paste your text here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46403" y="1027952"/>
            <a:ext cx="2832365" cy="295907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723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(click to edit) INTRODUCTION or ABSTRACT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3757" y="2888407"/>
            <a:ext cx="2836333" cy="295907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723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(click to edit)  OBJECTIVES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3125611" y="1254453"/>
            <a:ext cx="5950479" cy="536728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488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90220" indent="-111623">
              <a:defRPr sz="488">
                <a:latin typeface="Trebuchet MS" pitchFamily="34" charset="0"/>
              </a:defRPr>
            </a:lvl2pPr>
            <a:lvl3pPr marL="401843" indent="-111623">
              <a:defRPr sz="488">
                <a:latin typeface="Trebuchet MS" pitchFamily="34" charset="0"/>
              </a:defRPr>
            </a:lvl3pPr>
            <a:lvl4pPr marL="524628" indent="-122785">
              <a:defRPr sz="488">
                <a:latin typeface="Trebuchet MS" pitchFamily="34" charset="0"/>
              </a:defRPr>
            </a:lvl4pPr>
            <a:lvl5pPr marL="613926" indent="-89298">
              <a:defRPr sz="488">
                <a:latin typeface="Trebuchet MS" pitchFamily="34" charset="0"/>
              </a:defRPr>
            </a:lvl5pPr>
          </a:lstStyle>
          <a:p>
            <a:pPr lvl="0"/>
            <a:r>
              <a:rPr lang="en-US"/>
              <a:t>Type in or paste your text here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3122966" y="1027953"/>
            <a:ext cx="5953125" cy="295907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723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(click to edit)  MATERIALS &amp; METHODS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3125611" y="4272033"/>
            <a:ext cx="5950479" cy="536728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488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90220" indent="-111623">
              <a:defRPr sz="488">
                <a:latin typeface="Trebuchet MS" pitchFamily="34" charset="0"/>
              </a:defRPr>
            </a:lvl2pPr>
            <a:lvl3pPr marL="401843" indent="-111623">
              <a:defRPr sz="488">
                <a:latin typeface="Trebuchet MS" pitchFamily="34" charset="0"/>
              </a:defRPr>
            </a:lvl3pPr>
            <a:lvl4pPr marL="524628" indent="-122785">
              <a:defRPr sz="488">
                <a:latin typeface="Trebuchet MS" pitchFamily="34" charset="0"/>
              </a:defRPr>
            </a:lvl4pPr>
            <a:lvl5pPr marL="613926" indent="-89298">
              <a:defRPr sz="488">
                <a:latin typeface="Trebuchet MS" pitchFamily="34" charset="0"/>
              </a:defRPr>
            </a:lvl5pPr>
          </a:lstStyle>
          <a:p>
            <a:pPr lvl="0"/>
            <a:r>
              <a:rPr lang="en-US"/>
              <a:t>Type in or paste your text here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3125611" y="4045533"/>
            <a:ext cx="5950479" cy="295907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723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(click to edit)  RESULTS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218083" y="1027952"/>
            <a:ext cx="2833688" cy="295907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723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(click to edit)  CONCLUSIONS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9218083" y="1254452"/>
            <a:ext cx="2833688" cy="536728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488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90220" indent="-111623">
              <a:defRPr sz="488">
                <a:latin typeface="Trebuchet MS" pitchFamily="34" charset="0"/>
              </a:defRPr>
            </a:lvl2pPr>
            <a:lvl3pPr marL="401843" indent="-111623">
              <a:defRPr sz="488">
                <a:latin typeface="Trebuchet MS" pitchFamily="34" charset="0"/>
              </a:defRPr>
            </a:lvl3pPr>
            <a:lvl4pPr marL="524628" indent="-122785">
              <a:defRPr sz="488">
                <a:latin typeface="Trebuchet MS" pitchFamily="34" charset="0"/>
              </a:defRPr>
            </a:lvl4pPr>
            <a:lvl5pPr marL="613926" indent="-89298">
              <a:defRPr sz="488">
                <a:latin typeface="Trebuchet MS" pitchFamily="34" charset="0"/>
              </a:defRPr>
            </a:lvl5pPr>
          </a:lstStyle>
          <a:p>
            <a:pPr lvl="0"/>
            <a:r>
              <a:rPr lang="en-US"/>
              <a:t>Type in or paste your text here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218083" y="2900876"/>
            <a:ext cx="2833688" cy="295907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723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(click to edit)  REFERENCES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218083" y="3127376"/>
            <a:ext cx="2833688" cy="536728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488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90220" indent="-111623">
              <a:defRPr sz="488">
                <a:latin typeface="Trebuchet MS" pitchFamily="34" charset="0"/>
              </a:defRPr>
            </a:lvl2pPr>
            <a:lvl3pPr marL="401843" indent="-111623">
              <a:defRPr sz="488">
                <a:latin typeface="Trebuchet MS" pitchFamily="34" charset="0"/>
              </a:defRPr>
            </a:lvl3pPr>
            <a:lvl4pPr marL="524628" indent="-122785">
              <a:defRPr sz="488">
                <a:latin typeface="Trebuchet MS" pitchFamily="34" charset="0"/>
              </a:defRPr>
            </a:lvl4pPr>
            <a:lvl5pPr marL="613926" indent="-89298">
              <a:defRPr sz="488">
                <a:latin typeface="Trebuchet MS" pitchFamily="34" charset="0"/>
              </a:defRPr>
            </a:lvl5pPr>
          </a:lstStyle>
          <a:p>
            <a:pPr lvl="0"/>
            <a:r>
              <a:rPr lang="en-US"/>
              <a:t>Type in or paste your text here</a:t>
            </a: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9218082" y="5280468"/>
            <a:ext cx="2833688" cy="295907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723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(click to edit)  ACKNOWLEDGEMENTS or  CONTACT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9218082" y="5506968"/>
            <a:ext cx="2833688" cy="536728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488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90220" indent="-111623">
              <a:defRPr sz="488">
                <a:latin typeface="Trebuchet MS" pitchFamily="34" charset="0"/>
              </a:defRPr>
            </a:lvl2pPr>
            <a:lvl3pPr marL="401843" indent="-111623">
              <a:defRPr sz="488">
                <a:latin typeface="Trebuchet MS" pitchFamily="34" charset="0"/>
              </a:defRPr>
            </a:lvl3pPr>
            <a:lvl4pPr marL="524628" indent="-122785">
              <a:defRPr sz="488">
                <a:latin typeface="Trebuchet MS" pitchFamily="34" charset="0"/>
              </a:defRPr>
            </a:lvl4pPr>
            <a:lvl5pPr marL="613926" indent="-89298">
              <a:defRPr sz="488">
                <a:latin typeface="Trebuchet MS" pitchFamily="34" charset="0"/>
              </a:defRPr>
            </a:lvl5pPr>
          </a:lstStyle>
          <a:p>
            <a:pPr lvl="0"/>
            <a:r>
              <a:rPr lang="en-US"/>
              <a:t>Type in or paste your text here</a:t>
            </a:r>
          </a:p>
        </p:txBody>
      </p:sp>
      <p:sp>
        <p:nvSpPr>
          <p:cNvPr id="60" name="Text Placeholder 3"/>
          <p:cNvSpPr>
            <a:spLocks noGrp="1"/>
          </p:cNvSpPr>
          <p:nvPr>
            <p:ph type="body" sz="quarter" idx="96" hasCustomPrompt="1"/>
          </p:nvPr>
        </p:nvSpPr>
        <p:spPr>
          <a:xfrm>
            <a:off x="146403" y="3114907"/>
            <a:ext cx="2833688" cy="536728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488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90220" indent="-111623">
              <a:defRPr sz="488">
                <a:latin typeface="Trebuchet MS" pitchFamily="34" charset="0"/>
              </a:defRPr>
            </a:lvl2pPr>
            <a:lvl3pPr marL="401843" indent="-111623">
              <a:defRPr sz="488">
                <a:latin typeface="Trebuchet MS" pitchFamily="34" charset="0"/>
              </a:defRPr>
            </a:lvl3pPr>
            <a:lvl4pPr marL="524628" indent="-122785">
              <a:defRPr sz="488">
                <a:latin typeface="Trebuchet MS" pitchFamily="34" charset="0"/>
              </a:defRPr>
            </a:lvl4pPr>
            <a:lvl5pPr marL="613926" indent="-89298">
              <a:defRPr sz="488">
                <a:latin typeface="Trebuchet MS" pitchFamily="34" charset="0"/>
              </a:defRPr>
            </a:lvl5pPr>
          </a:lstStyle>
          <a:p>
            <a:pPr lvl="0"/>
            <a:r>
              <a:rPr lang="en-US"/>
              <a:t>Type in or paste your text here</a:t>
            </a:r>
          </a:p>
        </p:txBody>
      </p:sp>
      <p:sp>
        <p:nvSpPr>
          <p:cNvPr id="77" name="Text Placeholder 76"/>
          <p:cNvSpPr>
            <a:spLocks noGrp="1"/>
          </p:cNvSpPr>
          <p:nvPr>
            <p:ph type="body" sz="quarter" idx="150" hasCustomPrompt="1"/>
          </p:nvPr>
        </p:nvSpPr>
        <p:spPr>
          <a:xfrm>
            <a:off x="3117846" y="372027"/>
            <a:ext cx="5950479" cy="2667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1289">
                <a:solidFill>
                  <a:schemeClr val="accent5">
                    <a:lumMod val="50000"/>
                  </a:schemeClr>
                </a:solidFill>
              </a:defRPr>
            </a:lvl1pPr>
            <a:lvl2pPr>
              <a:buFontTx/>
              <a:buNone/>
              <a:defRPr sz="1406"/>
            </a:lvl2pPr>
            <a:lvl3pPr>
              <a:buFontTx/>
              <a:buNone/>
              <a:defRPr sz="1406"/>
            </a:lvl3pPr>
            <a:lvl4pPr>
              <a:buFontTx/>
              <a:buNone/>
              <a:defRPr sz="1406"/>
            </a:lvl4pPr>
            <a:lvl5pPr>
              <a:buFontTx/>
              <a:buNone/>
              <a:defRPr sz="1406"/>
            </a:lvl5pPr>
          </a:lstStyle>
          <a:p>
            <a:pPr lvl="0"/>
            <a:r>
              <a:rPr lang="en-US"/>
              <a:t>Click here to add authors</a:t>
            </a:r>
          </a:p>
        </p:txBody>
      </p:sp>
      <p:sp>
        <p:nvSpPr>
          <p:cNvPr id="47" name="Text Placeholder 76"/>
          <p:cNvSpPr>
            <a:spLocks noGrp="1"/>
          </p:cNvSpPr>
          <p:nvPr>
            <p:ph type="body" sz="quarter" idx="184" hasCustomPrompt="1"/>
          </p:nvPr>
        </p:nvSpPr>
        <p:spPr>
          <a:xfrm>
            <a:off x="3117846" y="649469"/>
            <a:ext cx="5950479" cy="24245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1055">
                <a:solidFill>
                  <a:schemeClr val="accent5">
                    <a:lumMod val="50000"/>
                  </a:schemeClr>
                </a:solidFill>
              </a:defRPr>
            </a:lvl1pPr>
            <a:lvl2pPr>
              <a:buFontTx/>
              <a:buNone/>
              <a:defRPr sz="1406"/>
            </a:lvl2pPr>
            <a:lvl3pPr>
              <a:buFontTx/>
              <a:buNone/>
              <a:defRPr sz="1406"/>
            </a:lvl3pPr>
            <a:lvl4pPr>
              <a:buFontTx/>
              <a:buNone/>
              <a:defRPr sz="1406"/>
            </a:lvl4pPr>
            <a:lvl5pPr>
              <a:buFontTx/>
              <a:buNone/>
              <a:defRPr sz="1406"/>
            </a:lvl5pPr>
          </a:lstStyle>
          <a:p>
            <a:pPr lvl="0"/>
            <a:r>
              <a:rPr lang="en-US"/>
              <a:t>Click here to add affiliations</a:t>
            </a:r>
          </a:p>
        </p:txBody>
      </p:sp>
      <p:sp>
        <p:nvSpPr>
          <p:cNvPr id="48" name="Text Placeholder 76"/>
          <p:cNvSpPr>
            <a:spLocks noGrp="1"/>
          </p:cNvSpPr>
          <p:nvPr>
            <p:ph type="body" sz="quarter" idx="185" hasCustomPrompt="1"/>
          </p:nvPr>
        </p:nvSpPr>
        <p:spPr>
          <a:xfrm>
            <a:off x="3117846" y="86967"/>
            <a:ext cx="5950479" cy="2667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1719" b="1">
                <a:solidFill>
                  <a:schemeClr val="accent5">
                    <a:lumMod val="50000"/>
                  </a:schemeClr>
                </a:solidFill>
              </a:defRPr>
            </a:lvl1pPr>
            <a:lvl2pPr>
              <a:buFontTx/>
              <a:buNone/>
              <a:defRPr sz="1406"/>
            </a:lvl2pPr>
            <a:lvl3pPr>
              <a:buFontTx/>
              <a:buNone/>
              <a:defRPr sz="1406"/>
            </a:lvl3pPr>
            <a:lvl4pPr>
              <a:buFontTx/>
              <a:buNone/>
              <a:defRPr sz="1406"/>
            </a:lvl4pPr>
            <a:lvl5pPr>
              <a:buFontTx/>
              <a:buNone/>
              <a:defRPr sz="1406"/>
            </a:lvl5pPr>
          </a:lstStyle>
          <a:p>
            <a:pPr lvl="0"/>
            <a:r>
              <a:rPr lang="en-US"/>
              <a:t>Click here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05679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56CA-D776-AEC3-5458-F990A52EE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D5790-9649-1CFA-EA11-602A247D1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7E0C4-BD70-1950-0B41-019D710F8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BD864-EB03-7516-FEBC-F4E051A53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9E764-AB3E-FCB2-5BEB-CC62EF8C3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EF39F8-43D2-24BB-27E2-94ED6A2D8115}"/>
              </a:ext>
            </a:extLst>
          </p:cNvPr>
          <p:cNvSpPr/>
          <p:nvPr userDrawn="1"/>
        </p:nvSpPr>
        <p:spPr>
          <a:xfrm>
            <a:off x="184726" y="1702245"/>
            <a:ext cx="11803058" cy="12338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37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1C62D-ED7C-FBF8-0C4A-6D184F6A8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E6173-5A4C-7683-AC36-E28EFDE35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0D885-11F6-9A4A-88C7-64339E1E8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B0D43-73B6-30FF-3845-59E208F86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6209E-F395-D18D-7E55-BB336996E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08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BDFF-DDEF-7433-9EDA-D5AF5A20F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A1183-86C1-86BF-785A-4274AA609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43E0D9-8FD4-3EBD-FE44-28D304DFBF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5E75B-9071-4313-1A7A-67A9BB026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6923FB-CD21-7318-76AE-A3BF4CBD1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E00A2-9370-475C-2488-58BC5FE32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0AF862-8459-0229-1D66-C25DD910CC2D}"/>
              </a:ext>
            </a:extLst>
          </p:cNvPr>
          <p:cNvSpPr/>
          <p:nvPr userDrawn="1"/>
        </p:nvSpPr>
        <p:spPr>
          <a:xfrm>
            <a:off x="184726" y="1702245"/>
            <a:ext cx="11803058" cy="12338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331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E179E-E7C2-AAA4-765E-314F094F4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373E30-C68B-85C8-AC2E-298DEF1B7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FF6BE-A5C0-32A8-67D5-E4DE3CF239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97E6B7-E109-AB2F-82FF-21A74E6738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9172EA-13BC-41C3-F7AE-53158AFBF0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4BAF4A-D7C8-C5D9-6764-3B71F9408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4E4DFE-F9E0-FAB0-A4AA-3BE5F8600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C0D793-AA00-D0F3-DEDE-8A2AC8DA5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D463C1-2F41-4FB7-F1CE-5282C7DBBB5B}"/>
              </a:ext>
            </a:extLst>
          </p:cNvPr>
          <p:cNvSpPr/>
          <p:nvPr userDrawn="1"/>
        </p:nvSpPr>
        <p:spPr>
          <a:xfrm>
            <a:off x="184726" y="1702245"/>
            <a:ext cx="11803058" cy="123380"/>
          </a:xfrm>
          <a:prstGeom prst="rect">
            <a:avLst/>
          </a:prstGeom>
          <a:gradFill flip="none" rotWithShape="1">
            <a:gsLst>
              <a:gs pos="0">
                <a:srgbClr val="599BD1"/>
              </a:gs>
              <a:gs pos="100000">
                <a:srgbClr val="9BBB59"/>
              </a:gs>
              <a:gs pos="50000">
                <a:srgbClr val="E58B43"/>
              </a:gs>
              <a:gs pos="60000">
                <a:srgbClr val="FFC82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17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15B1E-BFB6-AC8C-5FD3-0AA642108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77CEF-142F-D465-2D7B-65D23459A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ACF296-1C70-4032-F195-A3B9B77FE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F5D529-028C-01AF-870A-2855637B1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1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2A11B6-ABFC-1748-C319-5641B5FE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07213A-A9C7-275D-ED08-32CA101F0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1FE5AA-ED52-49B4-6205-85A66756D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983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9BA8E-BEB7-3BF6-6691-80E85545F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8023E-5AE3-762F-0964-D3AFEF3E60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CE09AA-391B-0367-8495-1D9020578E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901233-0774-75F4-7A74-67A60DD6B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D28B1-11B1-F34D-B4A5-EF6D993F3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97114-0273-A81D-5B76-DD9FC90A5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33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2FBDA-9B58-A838-2EEB-1F4E8B082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9C64AE-17C4-76DA-CA8C-0626E0D06B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45F8A-9760-7E75-2C48-E123BF859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E7837-7AF6-2245-DA6E-AE0C14D0E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71955-6A55-66D5-FFA9-08CE88319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73C3A8-667C-E18C-FC2A-3F8DB5397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175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705C7A-EEDB-C234-8C22-C8857160A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DC2F-6EA1-17A5-3FE1-F5F8571F6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499E3-D816-B15F-13B6-BEC47D3AF4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1A6AA-CDF4-4908-8588-DF487825EE5E}" type="datetimeFigureOut">
              <a:rPr lang="en-US" smtClean="0"/>
              <a:t>8/2/24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FE1BB-362E-6CB2-A8F8-6CD49E94CB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B2538-C255-B4A7-9C33-08E446A3F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99031-E080-4FC9-BF30-DC37FA6C2AA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18FEA6-762E-4BD3-ECBA-8FB6D8414E9E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842116" y="185738"/>
            <a:ext cx="1129697" cy="1246988"/>
          </a:xfrm>
          <a:prstGeom prst="rect">
            <a:avLst/>
          </a:prstGeom>
        </p:spPr>
      </p:pic>
      <p:pic>
        <p:nvPicPr>
          <p:cNvPr id="11" name="Picture 10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B6B09B36-B7E9-D609-3451-0FA0A1970A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375"/>
          <a:stretch/>
        </p:blipFill>
        <p:spPr>
          <a:xfrm>
            <a:off x="0" y="111307"/>
            <a:ext cx="1637414" cy="151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792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viantart.com/mrgametv1994/art/Fanart-Original-Rabbids-786817233" TargetMode="External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hyperlink" Target="https://github.com/uwescience/DSSG2024-cookboo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geograph.org.uk/photo/4823513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issues/tracking-your-work-with-issues/linking-a-pull-request-to-an-issue" TargetMode="External"/><Relationship Id="rId2" Type="http://schemas.openxmlformats.org/officeDocument/2006/relationships/hyperlink" Target="https://openscapes.github.io/series/core-lessons/github/github-issue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lifewithoutbuildings.net/2008/10/the-apocryphal-cartographies-of-carroll-and-borges.html" TargetMode="External"/><Relationship Id="rId2" Type="http://schemas.openxmlformats.org/officeDocument/2006/relationships/hyperlink" Target="https://kartoweb.itc.nl/kobben/files/The%20Mapmaker-Neil%20Gaiman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se-guidelines.readthedocs.io/en/latest/fundamentals/conventional-commits.html" TargetMode="External"/><Relationship Id="rId5" Type="http://schemas.openxmlformats.org/officeDocument/2006/relationships/hyperlink" Target="https://docs.github.com/en/issues/tracking-your-work-with-issues/linking-a-pull-request-to-an-issue" TargetMode="External"/><Relationship Id="rId4" Type="http://schemas.openxmlformats.org/officeDocument/2006/relationships/hyperlink" Target="https://openscapes.github.io/series/core-lessons/github/github-issues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79432-5959-13D6-5EE4-FCBE5B9B33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  <a:cs typeface="Times New Roman" panose="02020603050405020304" pitchFamily="18" charset="0"/>
              </a:rPr>
              <a:t>Project Management in 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8D6DA2-2075-698A-97A7-E1D1491A2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venir Book" panose="02000503020000020003" pitchFamily="2" charset="0"/>
                <a:cs typeface="Calibri"/>
              </a:rPr>
              <a:t>Anshul T. Tambay</a:t>
            </a:r>
          </a:p>
          <a:p>
            <a:r>
              <a:rPr lang="en-US" dirty="0">
                <a:latin typeface="Avenir Book" panose="02000503020000020003" pitchFamily="2" charset="0"/>
                <a:cs typeface="Calibri"/>
              </a:rPr>
              <a:t>Technical Program Manager, Scientific Software Engineering Center (SSEC) @ eScience Institute</a:t>
            </a:r>
          </a:p>
        </p:txBody>
      </p:sp>
    </p:spTree>
    <p:extLst>
      <p:ext uri="{BB962C8B-B14F-4D97-AF65-F5344CB8AC3E}">
        <p14:creationId xmlns:p14="http://schemas.microsoft.com/office/powerpoint/2010/main" val="2190587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Branches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524F3-BC2D-40A8-8497-A3AB156EF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latin typeface="Avenir Book" panose="02000503020000020003" pitchFamily="2" charset="0"/>
              </a:rPr>
              <a:t>In most large collaborative settings, branches live and die with issues. </a:t>
            </a:r>
            <a:r>
              <a:rPr lang="en-US" sz="3600" dirty="0" err="1">
                <a:latin typeface="Avenir Book" panose="02000503020000020003" pitchFamily="2" charset="0"/>
              </a:rPr>
              <a:t>Branch:Issue</a:t>
            </a:r>
            <a:r>
              <a:rPr lang="en-US" sz="3600" dirty="0">
                <a:latin typeface="Avenir Book" panose="02000503020000020003" pitchFamily="2" charset="0"/>
              </a:rPr>
              <a:t>, 1:1.</a:t>
            </a:r>
          </a:p>
          <a:p>
            <a:r>
              <a:rPr lang="en-US" sz="3600" dirty="0">
                <a:latin typeface="Avenir Book" panose="02000503020000020003" pitchFamily="2" charset="0"/>
              </a:rPr>
              <a:t>“Where is this work being done?”</a:t>
            </a: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BF8001-5E10-C33F-040C-91350B5B7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723" y="3552664"/>
            <a:ext cx="5462554" cy="322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440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Discussion Threads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2AE4F87-E2A5-9D9F-B1BD-5E3C9BC5CA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726" y="2205188"/>
            <a:ext cx="3427769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282E9D-40F9-71BF-BD1F-82BB6525A3A4}"/>
              </a:ext>
            </a:extLst>
          </p:cNvPr>
          <p:cNvSpPr txBox="1"/>
          <p:nvPr/>
        </p:nvSpPr>
        <p:spPr>
          <a:xfrm>
            <a:off x="655505" y="1970482"/>
            <a:ext cx="72874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venir Book" panose="02000503020000020003" pitchFamily="2" charset="0"/>
              </a:rPr>
              <a:t>Communicate!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venir Book" panose="02000503020000020003" pitchFamily="2" charset="0"/>
              </a:rPr>
              <a:t>“Hey, what’s going on?”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venir Book" panose="02000503020000020003" pitchFamily="2" charset="0"/>
              </a:rPr>
              <a:t>Mention: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venir Book" panose="02000503020000020003" pitchFamily="2" charset="0"/>
              </a:rPr>
              <a:t>Other issues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venir Book" panose="02000503020000020003" pitchFamily="2" charset="0"/>
              </a:rPr>
              <a:t>PRs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venir Book" panose="02000503020000020003" pitchFamily="2" charset="0"/>
              </a:rPr>
              <a:t>Commits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6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005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Pull Requests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524F3-BC2D-40A8-8497-A3AB156EF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venir Book" panose="02000503020000020003" pitchFamily="2" charset="0"/>
              </a:rPr>
              <a:t>Issue is ready for review and inclusion in main branch</a:t>
            </a:r>
          </a:p>
          <a:p>
            <a:r>
              <a:rPr lang="en-US" sz="3600" dirty="0">
                <a:latin typeface="Avenir Book" panose="02000503020000020003" pitchFamily="2" charset="0"/>
              </a:rPr>
              <a:t>Link to Issues by </a:t>
            </a:r>
            <a:r>
              <a:rPr lang="en-US" sz="3600" i="1" dirty="0">
                <a:latin typeface="Avenir Book" panose="02000503020000020003" pitchFamily="2" charset="0"/>
              </a:rPr>
              <a:t>mentioning </a:t>
            </a:r>
            <a:r>
              <a:rPr lang="en-US" sz="3600" dirty="0">
                <a:latin typeface="Avenir Book" panose="02000503020000020003" pitchFamily="2" charset="0"/>
              </a:rPr>
              <a:t>the issue in the PR</a:t>
            </a:r>
          </a:p>
          <a:p>
            <a:r>
              <a:rPr lang="en-US" sz="3600" dirty="0">
                <a:latin typeface="Avenir Book" panose="02000503020000020003" pitchFamily="2" charset="0"/>
              </a:rPr>
              <a:t>“I’d like to close this issue with my work.”</a:t>
            </a:r>
          </a:p>
          <a:p>
            <a:r>
              <a:rPr lang="en-US" sz="3600" dirty="0">
                <a:latin typeface="Avenir Book" panose="02000503020000020003" pitchFamily="2" charset="0"/>
              </a:rPr>
              <a:t>“Could you please take a look?”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55D3426-2865-9709-C402-C70C201C8B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70" y="5193564"/>
            <a:ext cx="7772400" cy="149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9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Mentioning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524F3-BC2D-40A8-8497-A3AB156EF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venir Book" panose="02000503020000020003" pitchFamily="2" charset="0"/>
              </a:rPr>
              <a:t>The tie that binds each of the structures we just discussed</a:t>
            </a:r>
          </a:p>
          <a:p>
            <a:r>
              <a:rPr lang="en-US" sz="3600" dirty="0">
                <a:latin typeface="Avenir Book" panose="02000503020000020003" pitchFamily="2" charset="0"/>
              </a:rPr>
              <a:t>Linking:	</a:t>
            </a:r>
          </a:p>
          <a:p>
            <a:pPr lvl="1"/>
            <a:r>
              <a:rPr lang="en-US" sz="3200" dirty="0">
                <a:latin typeface="Avenir Book" panose="02000503020000020003" pitchFamily="2" charset="0"/>
              </a:rPr>
              <a:t>Issues</a:t>
            </a:r>
          </a:p>
          <a:p>
            <a:pPr lvl="1"/>
            <a:r>
              <a:rPr lang="en-US" sz="3200" dirty="0">
                <a:latin typeface="Avenir Book" panose="02000503020000020003" pitchFamily="2" charset="0"/>
              </a:rPr>
              <a:t>PRs</a:t>
            </a:r>
          </a:p>
          <a:p>
            <a:pPr lvl="1"/>
            <a:r>
              <a:rPr lang="en-US" sz="3200" dirty="0">
                <a:latin typeface="Avenir Book" panose="02000503020000020003" pitchFamily="2" charset="0"/>
              </a:rPr>
              <a:t>Branches</a:t>
            </a:r>
          </a:p>
          <a:p>
            <a:endParaRPr lang="en-US" sz="3600" dirty="0">
              <a:latin typeface="Avenir Book" panose="02000503020000020003" pitchFamily="2" charset="0"/>
            </a:endParaRPr>
          </a:p>
        </p:txBody>
      </p:sp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0A055BE7-2023-5917-95FA-B3D2A15E35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864" y="2825989"/>
            <a:ext cx="7772400" cy="3350974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4B22FBB8-1DAB-1159-5516-CFB43C51D8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216" y="3429000"/>
            <a:ext cx="6389298" cy="274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79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>
                <a:latin typeface="Avenir Book" panose="02000503020000020003" pitchFamily="2" charset="0"/>
              </a:rPr>
              <a:t>Your Turn</a:t>
            </a:r>
          </a:p>
        </p:txBody>
      </p:sp>
      <p:pic>
        <p:nvPicPr>
          <p:cNvPr id="6" name="Content Placeholder 5" descr="A person in a suit pointing his fingers&#10;&#10;Description automatically generated">
            <a:extLst>
              <a:ext uri="{FF2B5EF4-FFF2-40B4-BE49-F238E27FC236}">
                <a16:creationId xmlns:a16="http://schemas.microsoft.com/office/drawing/2014/main" id="{2F514FDD-BAED-90B3-E43C-A258A1E21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27713" y="1933007"/>
            <a:ext cx="4615543" cy="461554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8AE2B5-A9BA-D1F5-302E-1FE0EB86FF8D}"/>
              </a:ext>
            </a:extLst>
          </p:cNvPr>
          <p:cNvSpPr txBox="1"/>
          <p:nvPr/>
        </p:nvSpPr>
        <p:spPr>
          <a:xfrm>
            <a:off x="5162789" y="6621592"/>
            <a:ext cx="1866421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>
                <a:hlinkClick r:id="rId3" tooltip="https://www.deviantart.com/mrgametv1994/art/Fanart-Original-Rabbids-786817233"/>
              </a:rPr>
              <a:t>This Photo</a:t>
            </a:r>
            <a:r>
              <a:rPr lang="en-US" sz="500" dirty="0"/>
              <a:t> by Unknown Author is licensed under </a:t>
            </a:r>
            <a:r>
              <a:rPr lang="en-US" sz="500" dirty="0">
                <a:hlinkClick r:id="rId4" tooltip="https://creativecommons.org/licenses/by-nc-nd/3.0/"/>
              </a:rPr>
              <a:t>CC BY-NC-ND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3412225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Creating Milestone</a:t>
            </a:r>
          </a:p>
        </p:txBody>
      </p:sp>
      <p:pic>
        <p:nvPicPr>
          <p:cNvPr id="8" name="Content Placeholder 7" descr="A stone sign with a number on it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5AF3D3BF-1991-2ABD-97A9-7BE1F1B44A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609787" y="2486258"/>
            <a:ext cx="5139765" cy="385482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DAB8FC-624C-F26E-9FF3-EF1621B851F1}"/>
              </a:ext>
            </a:extLst>
          </p:cNvPr>
          <p:cNvSpPr txBox="1"/>
          <p:nvPr/>
        </p:nvSpPr>
        <p:spPr>
          <a:xfrm>
            <a:off x="4470400" y="6592094"/>
            <a:ext cx="32512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hlinkClick r:id="rId4" tooltip="https://www.geograph.org.uk/photo/4823513"/>
              </a:rPr>
              <a:t>This Photo</a:t>
            </a:r>
            <a:r>
              <a:rPr lang="en-US" sz="600" dirty="0"/>
              <a:t> by Unknown Author is licensed under </a:t>
            </a:r>
            <a:r>
              <a:rPr lang="en-US" sz="600" dirty="0">
                <a:hlinkClick r:id="rId5" tooltip="https://creativecommons.org/licenses/by-sa/3.0/"/>
              </a:rPr>
              <a:t>CC BY-SA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0257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Split Into Teams!</a:t>
            </a:r>
          </a:p>
        </p:txBody>
      </p:sp>
      <p:pic>
        <p:nvPicPr>
          <p:cNvPr id="1028" name="Picture 4" descr="TV gif. Sheryl Lee Ralph as Barbara in Abbott Elementary points toward Tyler James Williams as Gregory, then back at herself as she narrows her eyes and says, &quot;You and me.&quot;">
            <a:extLst>
              <a:ext uri="{FF2B5EF4-FFF2-40B4-BE49-F238E27FC236}">
                <a16:creationId xmlns:a16="http://schemas.microsoft.com/office/drawing/2014/main" id="{05139B3D-6869-9E26-3E7D-154E80C9B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0914" y="2559232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2808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B5AE8B-5C38-4B86-802E-DD974A2D7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Avenir Book" panose="02000503020000020003" pitchFamily="2" charset="0"/>
              </a:rPr>
              <a:t>Write Issue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Avenir Book" panose="02000503020000020003" pitchFamily="2" charset="0"/>
              </a:rPr>
              <a:t>Assign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Avenir Book" panose="02000503020000020003" pitchFamily="2" charset="0"/>
              </a:rPr>
              <a:t>Create Branch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Avenir Book" panose="02000503020000020003" pitchFamily="2" charset="0"/>
              </a:rPr>
              <a:t>Complete Work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Avenir Book" panose="02000503020000020003" pitchFamily="2" charset="0"/>
              </a:rPr>
              <a:t>Talk about it! (Discussion)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latin typeface="Avenir Book" panose="02000503020000020003" pitchFamily="2" charset="0"/>
              </a:rPr>
              <a:t>Open a Pull Request, assign to Naomi or myself for review</a:t>
            </a:r>
          </a:p>
        </p:txBody>
      </p:sp>
    </p:spTree>
    <p:extLst>
      <p:ext uri="{BB962C8B-B14F-4D97-AF65-F5344CB8AC3E}">
        <p14:creationId xmlns:p14="http://schemas.microsoft.com/office/powerpoint/2010/main" val="31989321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Discussion (offline)</a:t>
            </a:r>
          </a:p>
        </p:txBody>
      </p:sp>
      <p:pic>
        <p:nvPicPr>
          <p:cNvPr id="3076" name="Picture 4" descr="git merge GIF">
            <a:extLst>
              <a:ext uri="{FF2B5EF4-FFF2-40B4-BE49-F238E27FC236}">
                <a16:creationId xmlns:a16="http://schemas.microsoft.com/office/drawing/2014/main" id="{53A14BAB-025B-C869-70C7-537BCB0D5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2291826"/>
            <a:ext cx="5080000" cy="28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Marvel Studios GIF by Disney+">
            <a:extLst>
              <a:ext uri="{FF2B5EF4-FFF2-40B4-BE49-F238E27FC236}">
                <a16:creationId xmlns:a16="http://schemas.microsoft.com/office/drawing/2014/main" id="{5DB77A6E-6903-504C-9140-C96C2C41FE6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419" y="2102839"/>
            <a:ext cx="5729377" cy="322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159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The Beyond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524F3-BC2D-40A8-8497-A3AB156EF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venir Book" panose="02000503020000020003" pitchFamily="2" charset="0"/>
              </a:rPr>
              <a:t>Task Lists</a:t>
            </a:r>
          </a:p>
          <a:p>
            <a:r>
              <a:rPr lang="en-US" sz="4000" dirty="0">
                <a:latin typeface="Avenir Book" panose="02000503020000020003" pitchFamily="2" charset="0"/>
              </a:rPr>
              <a:t>GitHub Projects</a:t>
            </a:r>
          </a:p>
          <a:p>
            <a:r>
              <a:rPr lang="en-US" sz="4000" dirty="0" err="1">
                <a:latin typeface="Avenir Book" panose="02000503020000020003" pitchFamily="2" charset="0"/>
              </a:rPr>
              <a:t>ZenHub</a:t>
            </a:r>
            <a:r>
              <a:rPr lang="en-US" sz="4000" dirty="0">
                <a:latin typeface="Avenir Book" panose="02000503020000020003" pitchFamily="2" charset="0"/>
              </a:rPr>
              <a:t> (gasp)</a:t>
            </a:r>
          </a:p>
        </p:txBody>
      </p:sp>
    </p:spTree>
    <p:extLst>
      <p:ext uri="{BB962C8B-B14F-4D97-AF65-F5344CB8AC3E}">
        <p14:creationId xmlns:p14="http://schemas.microsoft.com/office/powerpoint/2010/main" val="2426603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7E80B-9A7E-9A08-AB2E-1E1E8E835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  <a:cs typeface="Calibri Light"/>
              </a:rPr>
              <a:t>What is SSEC?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CEB125E-5BFF-B60E-0377-97AF4201C2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8" y="2008982"/>
            <a:ext cx="4644879" cy="3614053"/>
          </a:xfrm>
        </p:spPr>
      </p:pic>
      <p:pic>
        <p:nvPicPr>
          <p:cNvPr id="12" name="Picture 11" descr="A collage of images of various types of objects&#10;&#10;Description automatically generated">
            <a:extLst>
              <a:ext uri="{FF2B5EF4-FFF2-40B4-BE49-F238E27FC236}">
                <a16:creationId xmlns:a16="http://schemas.microsoft.com/office/drawing/2014/main" id="{512FE2D5-149F-7039-9851-1EBC53BA82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212" y="2015104"/>
            <a:ext cx="7086830" cy="3601808"/>
          </a:xfrm>
          <a:prstGeom prst="rect">
            <a:avLst/>
          </a:prstGeom>
        </p:spPr>
      </p:pic>
      <p:pic>
        <p:nvPicPr>
          <p:cNvPr id="6" name="Picture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FEA10D51-0048-0F9C-08AA-F900E21068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6059" y="5090701"/>
            <a:ext cx="1633647" cy="1507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C52929-F3DE-58A3-6D07-E0FD5E1150B1}"/>
              </a:ext>
            </a:extLst>
          </p:cNvPr>
          <p:cNvSpPr txBox="1"/>
          <p:nvPr/>
        </p:nvSpPr>
        <p:spPr>
          <a:xfrm>
            <a:off x="5245295" y="4615294"/>
            <a:ext cx="133517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  <a:ea typeface="Calibri"/>
                <a:cs typeface="Calibri"/>
              </a:rPr>
              <a:t>Find out more!</a:t>
            </a:r>
          </a:p>
        </p:txBody>
      </p:sp>
    </p:spTree>
    <p:extLst>
      <p:ext uri="{BB962C8B-B14F-4D97-AF65-F5344CB8AC3E}">
        <p14:creationId xmlns:p14="http://schemas.microsoft.com/office/powerpoint/2010/main" val="2643328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Principles, Reprise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4F740-4920-B8D5-5D97-4134DEC1E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Simplicity</a:t>
            </a:r>
          </a:p>
          <a:p>
            <a:r>
              <a:rPr lang="en-US" sz="4800" dirty="0">
                <a:latin typeface="Avenir Book" panose="02000503020000020003" pitchFamily="2" charset="0"/>
              </a:rPr>
              <a:t>Consensus + Communication</a:t>
            </a:r>
          </a:p>
          <a:p>
            <a:r>
              <a:rPr lang="en-US" sz="4800" dirty="0">
                <a:latin typeface="Avenir Book" panose="02000503020000020003" pitchFamily="2" charset="0"/>
              </a:rPr>
              <a:t>Give it ~ a work cycle</a:t>
            </a:r>
          </a:p>
          <a:p>
            <a:r>
              <a:rPr lang="en-US" sz="4800" dirty="0">
                <a:latin typeface="Avenir Book" panose="02000503020000020003" pitchFamily="2" charset="0"/>
              </a:rPr>
              <a:t>Iteration</a:t>
            </a:r>
          </a:p>
        </p:txBody>
      </p:sp>
    </p:spTree>
    <p:extLst>
      <p:ext uri="{BB962C8B-B14F-4D97-AF65-F5344CB8AC3E}">
        <p14:creationId xmlns:p14="http://schemas.microsoft.com/office/powerpoint/2010/main" val="3463876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D580CA-3759-9ECE-E244-8D1DCADE9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Avenir Book" panose="02000503020000020003" pitchFamily="2" charset="0"/>
                <a:hlinkClick r:id="rId2"/>
              </a:rPr>
              <a:t>Andscape</a:t>
            </a:r>
            <a:r>
              <a:rPr lang="en-US" dirty="0">
                <a:latin typeface="Avenir Book" panose="02000503020000020003" pitchFamily="2" charset="0"/>
                <a:hlinkClick r:id="rId2"/>
              </a:rPr>
              <a:t> Reference on GitHub for PM</a:t>
            </a:r>
            <a:endParaRPr lang="en-US" dirty="0">
              <a:latin typeface="Avenir Book" panose="02000503020000020003" pitchFamily="2" charset="0"/>
            </a:endParaRPr>
          </a:p>
          <a:p>
            <a:r>
              <a:rPr lang="en-US" dirty="0">
                <a:latin typeface="Avenir Book" panose="02000503020000020003" pitchFamily="2" charset="0"/>
                <a:hlinkClick r:id="rId3"/>
              </a:rPr>
              <a:t>GitHub Docs</a:t>
            </a:r>
            <a:endParaRPr lang="en-US" dirty="0">
              <a:latin typeface="Avenir Book" panose="02000503020000020003" pitchFamily="2" charset="0"/>
            </a:endParaRPr>
          </a:p>
          <a:p>
            <a:r>
              <a:rPr lang="en-US" dirty="0">
                <a:latin typeface="Avenir Book" panose="02000503020000020003" pitchFamily="2" charset="0"/>
              </a:rPr>
              <a:t>Example workflows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DD4698-2AFA-D1CC-0756-191DB91C8A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31" t="8209" r="8529" b="8650"/>
          <a:stretch/>
        </p:blipFill>
        <p:spPr>
          <a:xfrm>
            <a:off x="4680152" y="3345267"/>
            <a:ext cx="2831695" cy="283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45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34B14-34FA-BF46-5B71-AD4F397D2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  <a:cs typeface="Calibri Light" panose="020F0302020204030204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72E76-1CC8-63D0-519D-ED1468A40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47298"/>
            <a:ext cx="10515600" cy="325668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ctr"/>
            <a:r>
              <a:rPr lang="en-US" sz="4400" dirty="0">
                <a:latin typeface="Avenir Book" panose="02000503020000020003" pitchFamily="2" charset="0"/>
                <a:cs typeface="Calibri"/>
              </a:rPr>
              <a:t>Please feel free to ping me on Slack</a:t>
            </a:r>
          </a:p>
          <a:p>
            <a:pPr marL="0" indent="0" algn="ctr">
              <a:buNone/>
            </a:pPr>
            <a:endParaRPr lang="en-US" sz="4400" dirty="0">
              <a:latin typeface="Avenir Book" panose="02000503020000020003" pitchFamily="2" charset="0"/>
              <a:cs typeface="Calibri"/>
            </a:endParaRPr>
          </a:p>
          <a:p>
            <a:pPr marL="0" indent="0" algn="ctr">
              <a:buNone/>
            </a:pPr>
            <a:endParaRPr lang="en-US" sz="4400" dirty="0">
              <a:latin typeface="Avenir Book" panose="02000503020000020003" pitchFamily="2" charset="0"/>
              <a:cs typeface="Calibri"/>
            </a:endParaRPr>
          </a:p>
          <a:p>
            <a:pPr algn="ctr"/>
            <a:r>
              <a:rPr lang="en-US" sz="4400" dirty="0">
                <a:latin typeface="Avenir Book" panose="02000503020000020003" pitchFamily="2" charset="0"/>
                <a:cs typeface="Calibri"/>
              </a:rPr>
              <a:t>Office </a:t>
            </a:r>
            <a:r>
              <a:rPr lang="en-US" sz="4400" dirty="0" err="1">
                <a:latin typeface="Avenir Book" panose="02000503020000020003" pitchFamily="2" charset="0"/>
                <a:cs typeface="Calibri" panose="020F0502020204030204"/>
              </a:rPr>
              <a:t>Hrs</a:t>
            </a:r>
            <a:r>
              <a:rPr lang="en-US" sz="4400" dirty="0">
                <a:latin typeface="Avenir Book" panose="02000503020000020003" pitchFamily="2" charset="0"/>
                <a:cs typeface="Calibri" panose="020F0502020204030204"/>
              </a:rPr>
              <a:t> (</a:t>
            </a:r>
            <a:r>
              <a:rPr lang="en-US" sz="4400" dirty="0" err="1">
                <a:latin typeface="Avenir Book" panose="02000503020000020003" pitchFamily="2" charset="0"/>
                <a:cs typeface="Calibri" panose="020F0502020204030204"/>
              </a:rPr>
              <a:t>ish</a:t>
            </a:r>
            <a:r>
              <a:rPr lang="en-US" sz="4400" dirty="0">
                <a:latin typeface="Avenir Book" panose="02000503020000020003" pitchFamily="2" charset="0"/>
                <a:cs typeface="Calibri" panose="020F0502020204030204"/>
              </a:rPr>
              <a:t>): I’ll be around till this afternoon at 12:30</a:t>
            </a:r>
            <a:endParaRPr lang="en-US" sz="4800" dirty="0">
              <a:latin typeface="Avenir Book" panose="02000503020000020003" pitchFamily="2" charset="0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112544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524F3-BC2D-40A8-8497-A3AB156EF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  <a:hlinkClick r:id="rId2"/>
              </a:rPr>
              <a:t>Gaiman Story</a:t>
            </a:r>
            <a:endParaRPr lang="en-US" dirty="0">
              <a:latin typeface="Avenir Book" panose="02000503020000020003" pitchFamily="2" charset="0"/>
            </a:endParaRPr>
          </a:p>
          <a:p>
            <a:r>
              <a:rPr lang="en-US" dirty="0">
                <a:latin typeface="Avenir Book" panose="02000503020000020003" pitchFamily="2" charset="0"/>
                <a:hlinkClick r:id="rId3"/>
              </a:rPr>
              <a:t>Carroll and Borges</a:t>
            </a:r>
            <a:endParaRPr lang="en-US" dirty="0">
              <a:latin typeface="Avenir Book" panose="02000503020000020003" pitchFamily="2" charset="0"/>
            </a:endParaRPr>
          </a:p>
          <a:p>
            <a:r>
              <a:rPr lang="en-US" dirty="0">
                <a:latin typeface="Avenir Book" panose="02000503020000020003" pitchFamily="2" charset="0"/>
                <a:hlinkClick r:id="rId4"/>
              </a:rPr>
              <a:t>Andscape Reference on GitHub for PM</a:t>
            </a:r>
            <a:endParaRPr lang="en-US" dirty="0">
              <a:latin typeface="Avenir Book" panose="02000503020000020003" pitchFamily="2" charset="0"/>
            </a:endParaRPr>
          </a:p>
          <a:p>
            <a:r>
              <a:rPr lang="en-US" dirty="0">
                <a:latin typeface="Avenir Book" panose="02000503020000020003" pitchFamily="2" charset="0"/>
                <a:hlinkClick r:id="rId5"/>
              </a:rPr>
              <a:t>GitHub Docs</a:t>
            </a:r>
            <a:endParaRPr lang="en-US" dirty="0">
              <a:latin typeface="Avenir Book" panose="02000503020000020003" pitchFamily="2" charset="0"/>
            </a:endParaRPr>
          </a:p>
          <a:p>
            <a:r>
              <a:rPr lang="en-US" dirty="0">
                <a:latin typeface="Avenir Book" panose="02000503020000020003" pitchFamily="2" charset="0"/>
                <a:hlinkClick r:id="rId6"/>
              </a:rPr>
              <a:t>RSE Guidelines</a:t>
            </a:r>
            <a:endParaRPr lang="en-US" dirty="0">
              <a:latin typeface="Avenir Book" panose="02000503020000020003" pitchFamily="2" charset="0"/>
            </a:endParaRPr>
          </a:p>
          <a:p>
            <a:endParaRPr lang="en-US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361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Food for Thought</a:t>
            </a:r>
          </a:p>
        </p:txBody>
      </p:sp>
      <p:pic>
        <p:nvPicPr>
          <p:cNvPr id="13" name="Content Placeholder 12" descr="A text on a page&#10;&#10;Description automatically generated">
            <a:extLst>
              <a:ext uri="{FF2B5EF4-FFF2-40B4-BE49-F238E27FC236}">
                <a16:creationId xmlns:a16="http://schemas.microsoft.com/office/drawing/2014/main" id="{0EEECDA2-D391-4AFC-27B9-042583B33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139" y="1825625"/>
            <a:ext cx="8773722" cy="5032375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5360F8B-49ED-8EE9-320E-C857EB0D6CBE}"/>
              </a:ext>
            </a:extLst>
          </p:cNvPr>
          <p:cNvSpPr txBox="1"/>
          <p:nvPr/>
        </p:nvSpPr>
        <p:spPr>
          <a:xfrm>
            <a:off x="818072" y="3065752"/>
            <a:ext cx="9919269" cy="101566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rPr>
              <a:t>Carroll </a:t>
            </a: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  <a:sym typeface="Wingdings" pitchFamily="2" charset="2"/>
              </a:rPr>
              <a:t> Borges</a:t>
            </a: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</a:rPr>
              <a:t> </a:t>
            </a: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  <a:sym typeface="Wingdings" pitchFamily="2" charset="2"/>
              </a:rPr>
              <a:t> </a:t>
            </a:r>
            <a:r>
              <a:rPr kumimoji="0" lang="en-US" sz="6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  <a:sym typeface="Wingdings" pitchFamily="2" charset="2"/>
              </a:rPr>
              <a:t>Gaiman</a:t>
            </a:r>
            <a:r>
              <a: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Book" panose="02000503020000020003" pitchFamily="2" charset="0"/>
                <a:ea typeface="+mn-ea"/>
                <a:cs typeface="+mn-cs"/>
                <a:sym typeface="Wingdings" pitchFamily="2" charset="2"/>
              </a:rPr>
              <a:t> 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Book" panose="02000503020000020003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983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85736-817D-24D7-4426-5819BC153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A0606-ABF3-889B-59D0-B811FF25F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venir Book" panose="02000503020000020003" pitchFamily="2" charset="0"/>
              </a:rPr>
              <a:t>Portion tasks</a:t>
            </a:r>
          </a:p>
          <a:p>
            <a:r>
              <a:rPr lang="en-US" sz="4000" dirty="0">
                <a:latin typeface="Avenir Book" panose="02000503020000020003" pitchFamily="2" charset="0"/>
              </a:rPr>
              <a:t>Plan work</a:t>
            </a:r>
          </a:p>
          <a:p>
            <a:r>
              <a:rPr lang="en-US" sz="4000" dirty="0">
                <a:latin typeface="Avenir Book" panose="02000503020000020003" pitchFamily="2" charset="0"/>
              </a:rPr>
              <a:t>Establish estimated timelines</a:t>
            </a:r>
          </a:p>
          <a:p>
            <a:r>
              <a:rPr lang="en-US" sz="4000" dirty="0">
                <a:latin typeface="Avenir Book" panose="02000503020000020003" pitchFamily="2" charset="0"/>
              </a:rPr>
              <a:t>Track progress</a:t>
            </a:r>
          </a:p>
          <a:p>
            <a:r>
              <a:rPr lang="en-US" sz="4000" dirty="0">
                <a:latin typeface="Avenir Book" panose="02000503020000020003" pitchFamily="2" charset="0"/>
              </a:rPr>
              <a:t>Organize</a:t>
            </a:r>
          </a:p>
        </p:txBody>
      </p:sp>
    </p:spTree>
    <p:extLst>
      <p:ext uri="{BB962C8B-B14F-4D97-AF65-F5344CB8AC3E}">
        <p14:creationId xmlns:p14="http://schemas.microsoft.com/office/powerpoint/2010/main" val="105575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Principles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4F740-4920-B8D5-5D97-4134DEC1E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Simplicity</a:t>
            </a:r>
          </a:p>
          <a:p>
            <a:r>
              <a:rPr lang="en-US" sz="4800" dirty="0">
                <a:latin typeface="Avenir Book" panose="02000503020000020003" pitchFamily="2" charset="0"/>
              </a:rPr>
              <a:t>Consensus + Communication</a:t>
            </a:r>
          </a:p>
          <a:p>
            <a:r>
              <a:rPr lang="en-US" sz="4800" dirty="0">
                <a:latin typeface="Avenir Book" panose="02000503020000020003" pitchFamily="2" charset="0"/>
              </a:rPr>
              <a:t>Giving it ~ a work cycle</a:t>
            </a:r>
          </a:p>
          <a:p>
            <a:r>
              <a:rPr lang="en-US" sz="4800" dirty="0">
                <a:latin typeface="Avenir Book" panose="02000503020000020003" pitchFamily="2" charset="0"/>
              </a:rPr>
              <a:t>Iteration</a:t>
            </a:r>
          </a:p>
        </p:txBody>
      </p:sp>
    </p:spTree>
    <p:extLst>
      <p:ext uri="{BB962C8B-B14F-4D97-AF65-F5344CB8AC3E}">
        <p14:creationId xmlns:p14="http://schemas.microsoft.com/office/powerpoint/2010/main" val="3805355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524F3-BC2D-40A8-8497-A3AB156EF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venir Book" panose="02000503020000020003" pitchFamily="2" charset="0"/>
              </a:rPr>
              <a:t>Smallest units of work</a:t>
            </a:r>
          </a:p>
          <a:p>
            <a:r>
              <a:rPr lang="en-US" sz="3600" dirty="0">
                <a:latin typeface="Avenir Book" panose="02000503020000020003" pitchFamily="2" charset="0"/>
              </a:rPr>
              <a:t>Any project related tasks</a:t>
            </a:r>
          </a:p>
          <a:p>
            <a:r>
              <a:rPr lang="en-US" sz="3600" dirty="0">
                <a:latin typeface="Avenir Book" panose="02000503020000020003" pitchFamily="2" charset="0"/>
              </a:rPr>
              <a:t>“What specifically am I working on </a:t>
            </a:r>
            <a:r>
              <a:rPr lang="en-US" sz="3600" dirty="0" err="1">
                <a:latin typeface="Avenir Book" panose="02000503020000020003" pitchFamily="2" charset="0"/>
              </a:rPr>
              <a:t>rn</a:t>
            </a:r>
            <a:r>
              <a:rPr lang="en-US" sz="3600" dirty="0">
                <a:latin typeface="Avenir Book" panose="02000503020000020003" pitchFamily="2" charset="0"/>
              </a:rPr>
              <a:t>?”</a:t>
            </a:r>
          </a:p>
          <a:p>
            <a:endParaRPr lang="en-US" sz="4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4000" dirty="0">
              <a:latin typeface="Avenir Book" panose="02000503020000020003" pitchFamily="2" charset="0"/>
            </a:endParaRP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3C4EAA5E-0569-33EC-3BA0-2A8D89416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48" y="3795047"/>
            <a:ext cx="5093636" cy="2381916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CB85F9B1-D59B-2B15-A72C-58CB1BCB5B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860"/>
          <a:stretch/>
        </p:blipFill>
        <p:spPr>
          <a:xfrm>
            <a:off x="6481653" y="3795047"/>
            <a:ext cx="4872147" cy="251685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590D4C6-5035-A20E-72EC-D85E441C2C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4" r="44321"/>
          <a:stretch/>
        </p:blipFill>
        <p:spPr>
          <a:xfrm>
            <a:off x="3784156" y="5490433"/>
            <a:ext cx="4165052" cy="109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83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Nomenclature</a:t>
            </a:r>
          </a:p>
        </p:txBody>
      </p:sp>
      <p:pic>
        <p:nvPicPr>
          <p:cNvPr id="5" name="Content Placeholder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4B1470C8-73F7-F602-E4D9-4C4F4BC083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520" y="2222440"/>
            <a:ext cx="5547955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B96BCB-D452-E415-C951-3D7536FF21C8}"/>
              </a:ext>
            </a:extLst>
          </p:cNvPr>
          <p:cNvSpPr txBox="1"/>
          <p:nvPr/>
        </p:nvSpPr>
        <p:spPr>
          <a:xfrm>
            <a:off x="838200" y="1966823"/>
            <a:ext cx="533831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venir Book" panose="02000503020000020003" pitchFamily="2" charset="0"/>
              </a:rPr>
              <a:t>Give a general idea of what category the issue falls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venir Book" panose="02000503020000020003" pitchFamily="2" charset="0"/>
              </a:rPr>
              <a:t>”What type of task is this?”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err="1">
                <a:latin typeface="Consolas" panose="020B0609020204030204" pitchFamily="49" charset="0"/>
                <a:cs typeface="Consolas" panose="020B0609020204030204" pitchFamily="49" charset="0"/>
              </a:rPr>
              <a:t>feat:add</a:t>
            </a:r>
            <a:r>
              <a:rPr lang="en-US" sz="4000" dirty="0">
                <a:latin typeface="Consolas" panose="020B0609020204030204" pitchFamily="49" charset="0"/>
                <a:cs typeface="Consolas" panose="020B0609020204030204" pitchFamily="49" charset="0"/>
              </a:rPr>
              <a:t> shared playlists</a:t>
            </a:r>
          </a:p>
        </p:txBody>
      </p:sp>
    </p:spTree>
    <p:extLst>
      <p:ext uri="{BB962C8B-B14F-4D97-AF65-F5344CB8AC3E}">
        <p14:creationId xmlns:p14="http://schemas.microsoft.com/office/powerpoint/2010/main" val="980913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Milestones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524F3-BC2D-40A8-8497-A3AB156EF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venir Book" panose="02000503020000020003" pitchFamily="2" charset="0"/>
              </a:rPr>
              <a:t>Discrete groups of issues</a:t>
            </a:r>
          </a:p>
          <a:p>
            <a:r>
              <a:rPr lang="en-US" sz="3600" dirty="0">
                <a:latin typeface="Avenir Book" panose="02000503020000020003" pitchFamily="2" charset="0"/>
              </a:rPr>
              <a:t>Track Progress</a:t>
            </a:r>
          </a:p>
          <a:p>
            <a:r>
              <a:rPr lang="en-US" sz="3600" dirty="0">
                <a:latin typeface="Avenir Book" panose="02000503020000020003" pitchFamily="2" charset="0"/>
              </a:rPr>
              <a:t>”What are the larger pieces, and by when should each be done?”</a:t>
            </a:r>
          </a:p>
          <a:p>
            <a:pPr marL="0" indent="0">
              <a:buNone/>
            </a:pPr>
            <a:endParaRPr lang="en-US" sz="4000" dirty="0">
              <a:latin typeface="Avenir Book" panose="02000503020000020003" pitchFamily="2" charset="0"/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FB699DE-3A96-A360-79BD-D75A2419E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729" y="4321270"/>
            <a:ext cx="6212541" cy="185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41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EE61-26C5-BC07-910C-3A64AA75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Assigning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524F3-BC2D-40A8-8497-A3AB156EF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venir Book" panose="02000503020000020003" pitchFamily="2" charset="0"/>
              </a:rPr>
              <a:t>Distributing work amongst the team: for completion and review</a:t>
            </a:r>
          </a:p>
          <a:p>
            <a:r>
              <a:rPr lang="en-US" sz="4000" dirty="0">
                <a:latin typeface="Avenir Book" panose="02000503020000020003" pitchFamily="2" charset="0"/>
              </a:rPr>
              <a:t>“Who’s responsible for this?”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4586ED7-479C-728E-4A33-040746DF00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85" y="3867821"/>
            <a:ext cx="6165482" cy="257112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D8D92C3-7CD0-E320-1061-00562827E6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639" y="3867821"/>
            <a:ext cx="4799161" cy="255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130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204f86a-ce43-44da-94e9-21e65de99d13" xsi:nil="true"/>
    <lcf76f155ced4ddcb4097134ff3c332f xmlns="36bbb835-7922-4c96-8b6b-d90fdfbc1205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6D21BB41FFFE4B8A73CF583D10A585" ma:contentTypeVersion="14" ma:contentTypeDescription="Create a new document." ma:contentTypeScope="" ma:versionID="2427a5a0c7bcc8b699d15be8c72045cb">
  <xsd:schema xmlns:xsd="http://www.w3.org/2001/XMLSchema" xmlns:xs="http://www.w3.org/2001/XMLSchema" xmlns:p="http://schemas.microsoft.com/office/2006/metadata/properties" xmlns:ns2="36bbb835-7922-4c96-8b6b-d90fdfbc1205" xmlns:ns3="8204f86a-ce43-44da-94e9-21e65de99d13" targetNamespace="http://schemas.microsoft.com/office/2006/metadata/properties" ma:root="true" ma:fieldsID="1f490db1c572d44f754dbb77e6bfd399" ns2:_="" ns3:_="">
    <xsd:import namespace="36bbb835-7922-4c96-8b6b-d90fdfbc1205"/>
    <xsd:import namespace="8204f86a-ce43-44da-94e9-21e65de99d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bbb835-7922-4c96-8b6b-d90fdfbc12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e20148b9-20a4-48a0-acba-ba52d68a37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04f86a-ce43-44da-94e9-21e65de99d13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cb714d82-a349-493d-9090-89cd6138d1cb}" ma:internalName="TaxCatchAll" ma:showField="CatchAllData" ma:web="8204f86a-ce43-44da-94e9-21e65de99d1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FD3376-777F-41E9-AB59-66DEA91B40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0957810-D0C4-44AB-9501-DFD595DB088C}">
  <ds:schemaRefs>
    <ds:schemaRef ds:uri="36bbb835-7922-4c96-8b6b-d90fdfbc1205"/>
    <ds:schemaRef ds:uri="8204f86a-ce43-44da-94e9-21e65de99d13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585166D-3155-4DD1-8236-2245538F3D57}">
  <ds:schemaRefs>
    <ds:schemaRef ds:uri="36bbb835-7922-4c96-8b6b-d90fdfbc1205"/>
    <ds:schemaRef ds:uri="8204f86a-ce43-44da-94e9-21e65de99d1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11814</TotalTime>
  <Words>458</Words>
  <Application>Microsoft Macintosh PowerPoint</Application>
  <PresentationFormat>Widescreen</PresentationFormat>
  <Paragraphs>100</Paragraphs>
  <Slides>23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Avenir Book</vt:lpstr>
      <vt:lpstr>Calibri</vt:lpstr>
      <vt:lpstr>Calibri Light</vt:lpstr>
      <vt:lpstr>Consolas</vt:lpstr>
      <vt:lpstr>Times New Roman</vt:lpstr>
      <vt:lpstr>Trebuchet MS</vt:lpstr>
      <vt:lpstr>Office Theme</vt:lpstr>
      <vt:lpstr>Project Management in GitHub</vt:lpstr>
      <vt:lpstr>What is SSEC?</vt:lpstr>
      <vt:lpstr>Food for Thought</vt:lpstr>
      <vt:lpstr>Goals</vt:lpstr>
      <vt:lpstr>Principles</vt:lpstr>
      <vt:lpstr>Issues</vt:lpstr>
      <vt:lpstr>Nomenclature</vt:lpstr>
      <vt:lpstr>Milestones</vt:lpstr>
      <vt:lpstr>Assigning</vt:lpstr>
      <vt:lpstr>Branches</vt:lpstr>
      <vt:lpstr>Discussion Threads</vt:lpstr>
      <vt:lpstr>Pull Requests</vt:lpstr>
      <vt:lpstr>Mentioning</vt:lpstr>
      <vt:lpstr>Your Turn</vt:lpstr>
      <vt:lpstr>Creating Milestone</vt:lpstr>
      <vt:lpstr>Split Into Teams!</vt:lpstr>
      <vt:lpstr>Steps</vt:lpstr>
      <vt:lpstr>Discussion (offline)</vt:lpstr>
      <vt:lpstr>The Beyond</vt:lpstr>
      <vt:lpstr>Principles, Reprise</vt:lpstr>
      <vt:lpstr>Resources</vt:lpstr>
      <vt:lpstr>Questions?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Anshul T Tambay</cp:lastModifiedBy>
  <cp:revision>46</cp:revision>
  <dcterms:created xsi:type="dcterms:W3CDTF">2024-01-12T17:34:05Z</dcterms:created>
  <dcterms:modified xsi:type="dcterms:W3CDTF">2024-08-02T22:13:28Z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0x0101006F6D21BB41FFFE4B8A73CF583D10A585</vt:lpwstr>
  </property>
  <property fmtid="{D5CDD505-2E9C-101B-9397-08002B2CF9AE}" pid="3" name="MediaServiceImageTags">
    <vt:lpwstr/>
  </property>
</Properties>
</file>